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Inter" panose="02000503000000020004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8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20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5704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3606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93C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93C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560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55600"/>
            <a:ext cx="14630400" cy="8229600"/>
          </a:xfrm>
          <a:prstGeom prst="rect">
            <a:avLst/>
          </a:prstGeom>
          <a:solidFill>
            <a:srgbClr val="0593CF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93790" y="2243495"/>
            <a:ext cx="130428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FFFFFF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Building Better Docker Images</a:t>
            </a:r>
            <a:endParaRPr lang="en-US" sz="8900" dirty="0"/>
          </a:p>
        </p:txBody>
      </p:sp>
      <p:sp>
        <p:nvSpPr>
          <p:cNvPr id="5" name="Text 2"/>
          <p:cNvSpPr/>
          <p:nvPr/>
        </p:nvSpPr>
        <p:spPr>
          <a:xfrm>
            <a:off x="2852618" y="5419011"/>
            <a:ext cx="892516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Practices for Production-Ready Containers</a:t>
            </a:r>
            <a:endParaRPr lang="en-US" sz="3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99961" y="1701641"/>
            <a:ext cx="76303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Key Takeaways &amp; Next Steps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6404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CDEFFE"/>
          </a:solidFill>
          <a:ln w="7620">
            <a:solidFill>
              <a:srgbClr val="0593C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1028224" y="30984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593CF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3247311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4005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Optimise Early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4496157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Prioritise lean images from the start with minimal bases and multi-stage builds.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86404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CDEFFE"/>
          </a:solidFill>
          <a:ln w="7620">
            <a:solidFill>
              <a:srgbClr val="0694D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5451396" y="30984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694D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562" y="3247311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4005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Secure by Design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4496157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non-root users, careful dependency management, and regular scanning.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864048"/>
            <a:ext cx="4196358" cy="2955250"/>
          </a:xfrm>
          <a:prstGeom prst="roundRect">
            <a:avLst>
              <a:gd name="adj" fmla="val 3224"/>
            </a:avLst>
          </a:prstGeom>
          <a:solidFill>
            <a:srgbClr val="CDEFFE"/>
          </a:solidFill>
          <a:ln w="7620">
            <a:solidFill>
              <a:srgbClr val="D1984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10"/>
          <p:cNvSpPr/>
          <p:nvPr/>
        </p:nvSpPr>
        <p:spPr>
          <a:xfrm>
            <a:off x="9874568" y="309848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D1984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1734" y="3247311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4005739"/>
            <a:ext cx="28720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Integrate &amp; Automate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4496157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Make image building and security a seamless part of your CI/CD workflow.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6074450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practices are the bedrock for resilient, performant, and secure Dockerised applications.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37397"/>
            <a:ext cx="113571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Agenda: Optimising Your Docker Workflow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998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this session, we'll cover key strategies for building Docker images that are efficient, secure, and ready for production environments. We'll explore: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18076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878860" y="422326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530906" y="4258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Efficiency &amp; Size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530906" y="4749046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Crafting lean images for faster deployments and reduced resource consumption.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35893" y="418076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320963" y="422326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973008" y="4258628"/>
            <a:ext cx="30057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Security Best Practices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973008" y="4749046"/>
            <a:ext cx="34214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Minimising attack surfaces and safeguarding your applications.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77995" y="418076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763065" y="422326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0415111" y="4258628"/>
            <a:ext cx="34214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Maintainability &amp; Consistency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415111" y="5103376"/>
            <a:ext cx="34214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Ensuring reliable builds across development and CI/CD pipelines.</a:t>
            </a:r>
            <a:endParaRPr lang="en-US" sz="1750" dirty="0"/>
          </a:p>
        </p:txBody>
      </p:sp>
      <p:pic>
        <p:nvPicPr>
          <p:cNvPr id="20" name="Picture 19" descr="logo.png">
            <a:extLst>
              <a:ext uri="{FF2B5EF4-FFF2-40B4-BE49-F238E27FC236}">
                <a16:creationId xmlns:a16="http://schemas.microsoft.com/office/drawing/2014/main" id="{6F9FF11B-4CB7-9B48-025D-A14BCFE37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37" y="62624"/>
            <a:ext cx="1886863" cy="8432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6" y="3257906"/>
            <a:ext cx="5486400" cy="49640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3630" y="877372"/>
            <a:ext cx="7585234" cy="6226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Start Lean: Minimal Base Images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183630" y="1798915"/>
            <a:ext cx="7749540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foundation of an efficient Docker image is its base. Choosing a minimal base image dramatically reduces size and potential vulnerabilities.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183630" y="2959060"/>
            <a:ext cx="3775115" cy="2106811"/>
          </a:xfrm>
          <a:prstGeom prst="roundRect">
            <a:avLst>
              <a:gd name="adj" fmla="val 520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183630" y="2936200"/>
            <a:ext cx="3775115" cy="91440"/>
          </a:xfrm>
          <a:prstGeom prst="roundRect">
            <a:avLst>
              <a:gd name="adj" fmla="val 91514"/>
            </a:avLst>
          </a:prstGeom>
          <a:solidFill>
            <a:srgbClr val="0593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7772281" y="2660213"/>
            <a:ext cx="597694" cy="597694"/>
          </a:xfrm>
          <a:prstGeom prst="roundRect">
            <a:avLst>
              <a:gd name="adj" fmla="val 152988"/>
            </a:avLst>
          </a:prstGeom>
          <a:solidFill>
            <a:srgbClr val="0593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951589" y="2809637"/>
            <a:ext cx="239078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1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405682" y="3457099"/>
            <a:ext cx="2490430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Alpine Linux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6405682" y="3887986"/>
            <a:ext cx="3331012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Extremely small, designed for minimal footprints. Ideal for many applications.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10157936" y="2959060"/>
            <a:ext cx="3775234" cy="2106811"/>
          </a:xfrm>
          <a:prstGeom prst="roundRect">
            <a:avLst>
              <a:gd name="adj" fmla="val 5208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10157936" y="2936200"/>
            <a:ext cx="3775234" cy="91440"/>
          </a:xfrm>
          <a:prstGeom prst="roundRect">
            <a:avLst>
              <a:gd name="adj" fmla="val 91514"/>
            </a:avLst>
          </a:prstGeom>
          <a:solidFill>
            <a:srgbClr val="0593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11746706" y="2660213"/>
            <a:ext cx="597694" cy="597694"/>
          </a:xfrm>
          <a:prstGeom prst="roundRect">
            <a:avLst>
              <a:gd name="adj" fmla="val 152988"/>
            </a:avLst>
          </a:prstGeom>
          <a:solidFill>
            <a:srgbClr val="0593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1926014" y="2809637"/>
            <a:ext cx="239078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2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0379988" y="3457099"/>
            <a:ext cx="2490430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Debian Slim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10379988" y="3887986"/>
            <a:ext cx="3331131" cy="955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stripped-down version of Debian, offering a good balance between size and compatibility.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6183630" y="5563910"/>
            <a:ext cx="7749540" cy="1788200"/>
          </a:xfrm>
          <a:prstGeom prst="roundRect">
            <a:avLst>
              <a:gd name="adj" fmla="val 6136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6183630" y="5541050"/>
            <a:ext cx="7749540" cy="91440"/>
          </a:xfrm>
          <a:prstGeom prst="roundRect">
            <a:avLst>
              <a:gd name="adj" fmla="val 91514"/>
            </a:avLst>
          </a:prstGeom>
          <a:solidFill>
            <a:srgbClr val="0593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6"/>
          <p:cNvSpPr/>
          <p:nvPr/>
        </p:nvSpPr>
        <p:spPr>
          <a:xfrm>
            <a:off x="9759553" y="5265063"/>
            <a:ext cx="597694" cy="597694"/>
          </a:xfrm>
          <a:prstGeom prst="roundRect">
            <a:avLst>
              <a:gd name="adj" fmla="val 152988"/>
            </a:avLst>
          </a:prstGeom>
          <a:solidFill>
            <a:srgbClr val="0593C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9938861" y="5414486"/>
            <a:ext cx="239078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3</a:t>
            </a:r>
            <a:endParaRPr lang="en-US" sz="1850" dirty="0"/>
          </a:p>
        </p:txBody>
      </p:sp>
      <p:sp>
        <p:nvSpPr>
          <p:cNvPr id="21" name="Text 18"/>
          <p:cNvSpPr/>
          <p:nvPr/>
        </p:nvSpPr>
        <p:spPr>
          <a:xfrm>
            <a:off x="6405682" y="6061948"/>
            <a:ext cx="316408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Language-Specific Variants</a:t>
            </a:r>
            <a:endParaRPr lang="en-US" sz="1950" dirty="0"/>
          </a:p>
        </p:txBody>
      </p:sp>
      <p:sp>
        <p:nvSpPr>
          <p:cNvPr id="22" name="Text 19"/>
          <p:cNvSpPr/>
          <p:nvPr/>
        </p:nvSpPr>
        <p:spPr>
          <a:xfrm>
            <a:off x="6405682" y="6492835"/>
            <a:ext cx="7305437" cy="6372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Many language runtimes offer slim or alpine variants (e.g., node:alpine, python:slim).</a:t>
            </a:r>
            <a:endParaRPr lang="en-US" sz="1550" dirty="0"/>
          </a:p>
        </p:txBody>
      </p:sp>
      <p:pic>
        <p:nvPicPr>
          <p:cNvPr id="25" name="Picture 24" descr="logo.png">
            <a:extLst>
              <a:ext uri="{FF2B5EF4-FFF2-40B4-BE49-F238E27FC236}">
                <a16:creationId xmlns:a16="http://schemas.microsoft.com/office/drawing/2014/main" id="{429624E1-AF05-50F6-6087-CDD9B3DBB1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37" y="62624"/>
            <a:ext cx="1886863" cy="8432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3054"/>
            <a:ext cx="96289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Multi-Stage Builds: The Golden Rule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3546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Multi-stage builds are critical for creating small, secure, and production-ready images by separating build-time dependencies from runtime necessities.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16417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8504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Build Stage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340906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 your application, run tests, and generate artefacts using all necessary tools.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716417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48504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Final Stage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68171" y="5340906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Copy only the compiled artefacts to a minimal base image, leaving build tools behind.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716417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485048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Result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5738" y="5340906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Significantly smaller image, reduced attack surface, and faster deployments.</a:t>
            </a:r>
            <a:endParaRPr lang="en-US" sz="1750" dirty="0"/>
          </a:p>
        </p:txBody>
      </p:sp>
      <p:pic>
        <p:nvPicPr>
          <p:cNvPr id="16" name="Picture 15" descr="logo.png">
            <a:extLst>
              <a:ext uri="{FF2B5EF4-FFF2-40B4-BE49-F238E27FC236}">
                <a16:creationId xmlns:a16="http://schemas.microsoft.com/office/drawing/2014/main" id="{DB4B6DF6-A7CB-E655-D128-513E98E781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37" y="62624"/>
            <a:ext cx="1886863" cy="8432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787" y="859333"/>
            <a:ext cx="7596426" cy="13816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Optimise with .dockerignore &amp; Layer Minimisation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773787" y="2323148"/>
            <a:ext cx="7596426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two practices work hand-in-hand to ensure your Docker images are as lean and performant as possible.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73787" y="3500318"/>
            <a:ext cx="3528536" cy="828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Leverage .dockerignore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773787" y="4550212"/>
            <a:ext cx="3528536" cy="1068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Exclude development files (e.g., </a:t>
            </a:r>
            <a:r>
              <a:rPr lang="en-US" sz="17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.git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node_modules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local temp files).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73787" y="5696307"/>
            <a:ext cx="3528536" cy="707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Speeds up build context transfer.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73787" y="6481048"/>
            <a:ext cx="3528536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Prevents sensitive or unnecessary files from being added.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4849297" y="3500318"/>
            <a:ext cx="3316367" cy="414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Minimise Layers</a:t>
            </a:r>
            <a:endParaRPr lang="en-US" sz="2600" dirty="0"/>
          </a:p>
        </p:txBody>
      </p:sp>
      <p:sp>
        <p:nvSpPr>
          <p:cNvPr id="10" name="Text 7"/>
          <p:cNvSpPr/>
          <p:nvPr/>
        </p:nvSpPr>
        <p:spPr>
          <a:xfrm>
            <a:off x="4849297" y="4135755"/>
            <a:ext cx="3528536" cy="722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 related </a:t>
            </a:r>
            <a:r>
              <a:rPr lang="en-US" sz="17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RUN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instructions using </a:t>
            </a:r>
            <a:r>
              <a:rPr lang="en-US" sz="17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&amp;&amp;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4849297" y="4935736"/>
            <a:ext cx="3528536" cy="1068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</a:t>
            </a:r>
            <a:r>
              <a:rPr lang="en-US" sz="17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RUN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COPY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70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FROM</a:t>
            </a: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command creates a new layer.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4849297" y="6081832"/>
            <a:ext cx="3528536" cy="10612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Fewer layers result in smaller images and better cache utilisation.</a:t>
            </a:r>
            <a:endParaRPr lang="en-US" sz="1700" dirty="0"/>
          </a:p>
        </p:txBody>
      </p:sp>
      <p:pic>
        <p:nvPicPr>
          <p:cNvPr id="13" name="Picture 12" descr="logo.png">
            <a:extLst>
              <a:ext uri="{FF2B5EF4-FFF2-40B4-BE49-F238E27FC236}">
                <a16:creationId xmlns:a16="http://schemas.microsoft.com/office/drawing/2014/main" id="{B21F4692-AD2E-FFC5-CA8D-99D082C13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37" y="62624"/>
            <a:ext cx="1886863" cy="8432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33801"/>
            <a:ext cx="97672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Dependency Management &amp; Cleanup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962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Consistent and clean images rely on disciplined dependency management and thorough post-installation cleanup.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14261"/>
            <a:ext cx="13042821" cy="2781419"/>
          </a:xfrm>
          <a:prstGeom prst="roundRect">
            <a:avLst>
              <a:gd name="adj" fmla="val 3425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801410" y="3621881"/>
            <a:ext cx="4342448" cy="2766179"/>
          </a:xfrm>
          <a:prstGeom prst="roundRect">
            <a:avLst>
              <a:gd name="adj" fmla="val 3444"/>
            </a:avLst>
          </a:prstGeom>
          <a:solidFill>
            <a:srgbClr val="CDEF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028224" y="3848695"/>
            <a:ext cx="33344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Pin Dependency Versions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4339114"/>
            <a:ext cx="388881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Always specify exact versions for packages and dependencies. This ensures reproducible builds across all environments.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143857" y="3621881"/>
            <a:ext cx="4342567" cy="2766179"/>
          </a:xfrm>
          <a:prstGeom prst="rect">
            <a:avLst/>
          </a:prstGeom>
          <a:solidFill>
            <a:srgbClr val="CDEF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7"/>
          <p:cNvSpPr/>
          <p:nvPr/>
        </p:nvSpPr>
        <p:spPr>
          <a:xfrm>
            <a:off x="5143857" y="3621881"/>
            <a:ext cx="30480" cy="2766179"/>
          </a:xfrm>
          <a:prstGeom prst="roundRect">
            <a:avLst>
              <a:gd name="adj" fmla="val 312558"/>
            </a:avLst>
          </a:prstGeom>
          <a:solidFill>
            <a:srgbClr val="B3D5E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5370671" y="3848695"/>
            <a:ext cx="35316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Clean Up After Installation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70671" y="4339114"/>
            <a:ext cx="3888938" cy="18221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Immediately remove package caches, temporary files, and build artefacts within the same </a:t>
            </a:r>
            <a:r>
              <a:rPr lang="en-US" sz="17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RUN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instruction to prevent creating unnecessary layers.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486424" y="3621881"/>
            <a:ext cx="4342567" cy="2766179"/>
          </a:xfrm>
          <a:prstGeom prst="rect">
            <a:avLst/>
          </a:prstGeom>
          <a:solidFill>
            <a:srgbClr val="CDEF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9486424" y="3621881"/>
            <a:ext cx="30480" cy="2766179"/>
          </a:xfrm>
          <a:prstGeom prst="roundRect">
            <a:avLst>
              <a:gd name="adj" fmla="val 312558"/>
            </a:avLst>
          </a:prstGeom>
          <a:solidFill>
            <a:srgbClr val="B3D5E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9713238" y="3848695"/>
            <a:ext cx="32944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Avoid Unnecessary Tools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713238" y="4339114"/>
            <a:ext cx="388893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Only install what's absolutely required for the application's runtime. Use multi-stage builds to separate build-time tools.</a:t>
            </a:r>
            <a:endParaRPr lang="en-US" sz="1750" dirty="0"/>
          </a:p>
        </p:txBody>
      </p:sp>
      <p:pic>
        <p:nvPicPr>
          <p:cNvPr id="16" name="Picture 15" descr="logo.png">
            <a:extLst>
              <a:ext uri="{FF2B5EF4-FFF2-40B4-BE49-F238E27FC236}">
                <a16:creationId xmlns:a16="http://schemas.microsoft.com/office/drawing/2014/main" id="{B1181217-2B32-B55E-A6C6-39C961062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37" y="62624"/>
            <a:ext cx="1886863" cy="8432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93CF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3023711" y="3363516"/>
            <a:ext cx="85829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Security First: Beyond the Basics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412456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Building secure images isn't just about reducing size; it's about minimising risk.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158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Enhanced Security: User and Command Best Practices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8276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Protecting your containers from potential exploits requires careful attention to user permissions and command usage within the Dockerfile.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0536"/>
            <a:ext cx="3538418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Run as Non-Root User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4942642"/>
            <a:ext cx="6244709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Always switch to a non-root user using the </a:t>
            </a:r>
            <a:r>
              <a:rPr lang="en-US" sz="17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directive.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7553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Limits potential damage if a container is compromised.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197560"/>
            <a:ext cx="6244709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Example: </a:t>
            </a:r>
            <a:r>
              <a:rPr lang="en-US" sz="17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RUN adduser --system appuser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then </a:t>
            </a:r>
            <a:r>
              <a:rPr lang="en-US" sz="17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 appuser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290536"/>
            <a:ext cx="3583305" cy="448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Prefer </a:t>
            </a:r>
            <a:r>
              <a:rPr lang="en-US" sz="2650" b="1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COPY</a:t>
            </a:r>
            <a:r>
              <a:rPr lang="en-US" sz="26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 over </a:t>
            </a:r>
            <a:r>
              <a:rPr lang="en-US" sz="2650" b="1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ADD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599521" y="4965502"/>
            <a:ext cx="6244709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COPY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is simpler and more predictable, only copying local files.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778222"/>
            <a:ext cx="6244709" cy="1096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ADD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has additional features (URL download, tar extraction) that can introduce security risks or unexpected behaviour if not carefully used.</a:t>
            </a:r>
            <a:endParaRPr lang="en-US" sz="1750" dirty="0"/>
          </a:p>
        </p:txBody>
      </p:sp>
      <p:pic>
        <p:nvPicPr>
          <p:cNvPr id="11" name="Picture 10" descr="logo.png">
            <a:extLst>
              <a:ext uri="{FF2B5EF4-FFF2-40B4-BE49-F238E27FC236}">
                <a16:creationId xmlns:a16="http://schemas.microsoft.com/office/drawing/2014/main" id="{10710E0C-A789-094B-A482-BF7DB7045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37" y="62624"/>
            <a:ext cx="1886863" cy="8432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6604" y="687348"/>
            <a:ext cx="7783592" cy="12146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Image Scanning &amp; CI/CD Integration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6166604" y="2193488"/>
            <a:ext cx="7783592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Proactive security scanning is essential for identifying and mitigating vulnerabilities throughout your development lifecycle.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166604" y="3034070"/>
            <a:ext cx="7783592" cy="1166217"/>
          </a:xfrm>
          <a:prstGeom prst="roundRect">
            <a:avLst>
              <a:gd name="adj" fmla="val 7000"/>
            </a:avLst>
          </a:prstGeom>
          <a:solidFill>
            <a:srgbClr val="FFFFFF"/>
          </a:solidFill>
          <a:ln w="2286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189464" y="3056930"/>
            <a:ext cx="777478" cy="1120497"/>
          </a:xfrm>
          <a:prstGeom prst="roundRect">
            <a:avLst>
              <a:gd name="adj" fmla="val 6972"/>
            </a:avLst>
          </a:prstGeom>
          <a:solidFill>
            <a:srgbClr val="CDEF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428661" y="3434953"/>
            <a:ext cx="291465" cy="364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161252" y="3251240"/>
            <a:ext cx="2429589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Automate Scans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161252" y="3671530"/>
            <a:ext cx="6766084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tools like Trivy, Docker Scout, or Clair into your CI/CD pipelines.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66604" y="4394597"/>
            <a:ext cx="7783592" cy="1476613"/>
          </a:xfrm>
          <a:prstGeom prst="roundRect">
            <a:avLst>
              <a:gd name="adj" fmla="val 5529"/>
            </a:avLst>
          </a:prstGeom>
          <a:solidFill>
            <a:srgbClr val="FFFFFF"/>
          </a:solidFill>
          <a:ln w="2286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189464" y="4417457"/>
            <a:ext cx="777478" cy="1430893"/>
          </a:xfrm>
          <a:prstGeom prst="roundRect">
            <a:avLst>
              <a:gd name="adj" fmla="val 6972"/>
            </a:avLst>
          </a:prstGeom>
          <a:solidFill>
            <a:srgbClr val="CDEF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428661" y="4950619"/>
            <a:ext cx="291465" cy="364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7161252" y="4611767"/>
            <a:ext cx="2429589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Catch Issues Early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161252" y="5032058"/>
            <a:ext cx="6766084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known vulnerabilities in dependencies and base images before deployment.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166604" y="6065520"/>
            <a:ext cx="7783592" cy="1476613"/>
          </a:xfrm>
          <a:prstGeom prst="roundRect">
            <a:avLst>
              <a:gd name="adj" fmla="val 5529"/>
            </a:avLst>
          </a:prstGeom>
          <a:solidFill>
            <a:srgbClr val="FFFFFF"/>
          </a:solidFill>
          <a:ln w="2286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189464" y="6088380"/>
            <a:ext cx="777478" cy="1430893"/>
          </a:xfrm>
          <a:prstGeom prst="roundRect">
            <a:avLst>
              <a:gd name="adj" fmla="val 6972"/>
            </a:avLst>
          </a:prstGeom>
          <a:solidFill>
            <a:srgbClr val="CDEFF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428661" y="6621542"/>
            <a:ext cx="291465" cy="364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161252" y="6282690"/>
            <a:ext cx="2573655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Continuous Monitoring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161252" y="6702981"/>
            <a:ext cx="6766084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Regularly scan images even after deployment to detect newly discovered threats.</a:t>
            </a:r>
            <a:endParaRPr lang="en-US" sz="1500" dirty="0"/>
          </a:p>
        </p:txBody>
      </p:sp>
      <p:pic>
        <p:nvPicPr>
          <p:cNvPr id="20" name="Picture 19" descr="logo.png">
            <a:extLst>
              <a:ext uri="{FF2B5EF4-FFF2-40B4-BE49-F238E27FC236}">
                <a16:creationId xmlns:a16="http://schemas.microsoft.com/office/drawing/2014/main" id="{5F25BDF3-1A7E-DB3E-75DD-D731712589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43537" y="71415"/>
            <a:ext cx="1886863" cy="8432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696</Words>
  <Application>Microsoft Macintosh PowerPoint</Application>
  <PresentationFormat>Custom</PresentationFormat>
  <Paragraphs>90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Inter</vt:lpstr>
      <vt:lpstr>Nunito Sans Bold</vt:lpstr>
      <vt:lpstr>Consolas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Aman Kumar</cp:lastModifiedBy>
  <cp:revision>2</cp:revision>
  <dcterms:created xsi:type="dcterms:W3CDTF">2025-08-11T17:27:06Z</dcterms:created>
  <dcterms:modified xsi:type="dcterms:W3CDTF">2025-08-11T18:35:57Z</dcterms:modified>
</cp:coreProperties>
</file>